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67" r:id="rId4"/>
    <p:sldId id="257" r:id="rId5"/>
    <p:sldId id="259" r:id="rId6"/>
    <p:sldId id="260" r:id="rId7"/>
    <p:sldId id="261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AC1F-1A09-471D-BE41-3E2A605041AE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665B-7445-4A0D-85FB-AB5BBE823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6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665B-7445-4A0D-85FB-AB5BBE823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19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17683-95A6-1696-03E3-A902D271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A20873-61FB-80E8-280B-538ABBD27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642481D-D738-E0A5-847E-D352DC184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4B114E-A895-82FE-9AE8-7C554BE5A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665B-7445-4A0D-85FB-AB5BBE823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42DF-90B7-B019-2293-0200E31B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A451DA-715F-4612-7340-296BBB96A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18CE43-47FE-19C3-58AF-41B898E9A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028357-DE5E-D8B2-1618-4F328191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665B-7445-4A0D-85FB-AB5BBE823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49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EE30E-CE4B-DB6A-CA20-29589D551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710888-B96A-7738-DF66-7895D9AEE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5F591-F037-1B97-F924-717FB8BF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F32977-1BB1-DFC0-B7E6-21B905B3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CA782-FFFF-0A7A-4E12-124D76F6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8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5B248-00E8-D9D5-CC30-32236EA3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8755D-E8CF-CC40-9A01-6B00176C8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9A226B-5694-A508-7D42-39D622B4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07411-F7AD-EB33-EADC-E90D18D5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328CD3-DFF8-2B7F-4B49-8A8659AD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12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FBCE61-947C-1062-F681-29F17F11F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F3941D-053A-807B-90A7-9C0A7B708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D60D4C-1F54-AE27-BD38-94076B0E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C936F6-C7AB-F371-6D7C-BEECB2CF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CB4440-3970-03CA-BD12-834F0ACD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712D3-D78C-CA1A-3960-00C472A1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2D33B-771D-EF71-9BF3-4C440D95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F35D57-0C2E-54B6-32CA-DA28F9D0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0DA37E-D15E-E113-B2F5-F751CFEF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072FB-72F4-4EA4-C93C-25AC60F2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23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EF35C-C729-54EE-A5F0-55811DCE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86852-9061-7749-F734-B023F1D4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A90E5-2FBA-D030-8F5D-340E9A40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3879AF-5F62-DFBD-CCB6-6C4DD1E8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619C63-AD49-7EBC-771D-8FA53AEE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9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B3C48-F3A1-D1C9-C717-67CC616C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89A1C-4D61-822D-CC65-E203E5E8E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953211-8BF3-875E-7049-1A8E21A59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4D1D54-A776-FF0B-3385-5D242895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A92B83-106A-ADB8-AA7D-127F8956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3ECB17-AE57-8002-C829-39F83050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197C4-1691-14CC-C006-C1593F76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7988B4-F6F5-8FB4-F717-F44BB6EB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B2348A-BC50-FF53-10FB-872A3DCFE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E10D6C-2465-CCA9-235E-F88DDF6AB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90C588-9AF6-F035-8273-E752DC28F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F6664E-86E1-08A3-6A04-44B6151E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25E6CD-8902-8836-009A-4D1E6363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AC05BB-F810-539D-9174-B3E7F253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7791B-5CF1-E3A7-3F8A-42B59B6F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9DC6C9-A644-63A5-1598-7ADB8252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31AA9D-7896-0756-8C04-F1D995DB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E7C412-D11D-E790-CEC2-EBFA39F7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8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18D4917-ED19-A9A9-C866-DAD11962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B0D4AA-218C-8549-5EEF-924DC5F4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36BA9-C30B-8DF5-FEA0-A9562789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4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B0A28-7ABB-4889-4B59-25F320B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A5B69-DD39-1FE3-C6A4-B5F882233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A0B02A-E137-B19D-2899-BE111FF7D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0F38C3-703B-083B-7A0E-C43D6E99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CDD41-2F66-1771-717E-0F1ADE71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C42DF0-68AC-AD6D-872D-5C47DE9E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49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AE19A-9966-551B-8C24-9C48B687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43EC79-D684-8D70-18B1-E02692417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7D4A08-AC25-38FD-C3F2-CAB22BDFF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95D2C4-8DF9-FAB0-5779-3DC48E3B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B395E-CDD5-24B1-EF67-258EB4A5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B9BBEA-1057-C7EE-EFE9-70793FC5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27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6A8218-C50E-B3CA-C887-B7D09EA4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E50FCF-8EB2-A46B-67F8-A866329E8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8B5A-D5CC-9AF5-3A38-C9590FF08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FFCC3-3BDE-453B-BE2B-DA7FEFB35C3B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317582-DDC6-AD13-3BC7-0D00A12C5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A6D5DD-DDAC-8D16-96CC-8B61E0D2D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7DC3AE-917F-4A83-BDC1-3CD4665D21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63536-13DB-C891-4A2B-757C8074C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46D840-D37F-CED7-030D-462FE18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cs-CZ" sz="4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Průmyslová prášková </a:t>
            </a:r>
            <a:r>
              <a:rPr lang="cs-CZ" sz="4800" dirty="0"/>
              <a:t>lakovna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4BD4E7-8079-ECE6-803D-D14B89791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36" y="2275240"/>
            <a:ext cx="10134600" cy="33444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F91E76-162E-C9BC-A4ED-A133EAC8C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A743A-BAF8-1D40-4519-DAEA9D0C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4CDDC5-CEDC-FC80-1888-A7D577DC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 Strojní a tlakové odmaštění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55A11F-A64D-274D-2ED6-7DEAD354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893" y="2373068"/>
            <a:ext cx="5336184" cy="3466362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EE7297E-9EB7-0BB3-BC94-B6E3F3102991}"/>
              </a:ext>
            </a:extLst>
          </p:cNvPr>
          <p:cNvSpPr txBox="1">
            <a:spLocks/>
          </p:cNvSpPr>
          <p:nvPr/>
        </p:nvSpPr>
        <p:spPr>
          <a:xfrm>
            <a:off x="572492" y="2373068"/>
            <a:ext cx="3615460" cy="105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cs-CZ" sz="1700" dirty="0">
                <a:latin typeface="Aptos (Základní text)"/>
              </a:rPr>
              <a:t>Pracoviště slouží pro mytí a odmaštění dílců pomocí tlakového postřiku.</a:t>
            </a:r>
          </a:p>
          <a:p>
            <a:pPr>
              <a:spcAft>
                <a:spcPts val="1500"/>
              </a:spcAft>
            </a:pPr>
            <a:endParaRPr lang="cs-CZ" sz="1700" dirty="0">
              <a:latin typeface="Aptos (Základní text)"/>
            </a:endParaRPr>
          </a:p>
          <a:p>
            <a:pPr marL="0" indent="0">
              <a:spcAft>
                <a:spcPts val="1500"/>
              </a:spcAft>
              <a:buFont typeface="Arial" panose="020B0604020202020204" pitchFamily="34" charset="0"/>
              <a:buNone/>
            </a:pPr>
            <a:endParaRPr lang="cs-CZ" sz="1700" dirty="0">
              <a:latin typeface="Aptos (Základní text)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3D4FE1E-06C1-87FB-A684-590235DBBBD2}"/>
              </a:ext>
            </a:extLst>
          </p:cNvPr>
          <p:cNvSpPr txBox="1">
            <a:spLocks/>
          </p:cNvSpPr>
          <p:nvPr/>
        </p:nvSpPr>
        <p:spPr>
          <a:xfrm>
            <a:off x="572492" y="3830550"/>
            <a:ext cx="5017539" cy="105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cs-CZ" sz="1700" dirty="0">
                <a:latin typeface="Aptos (Základní text)"/>
              </a:rPr>
              <a:t>Rozměr komory cca 5000 x 2300 x 2300 mm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15BC68-99C0-4CBC-E41E-6B1C782A5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2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3C8B3-E788-CB76-E105-8EB6585B9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66813A-1E69-8E64-3044-95E678F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dirty="0">
                <a:effectLst/>
              </a:rPr>
              <a:t> O</a:t>
            </a:r>
            <a:r>
              <a:rPr lang="cs-CZ" sz="5400" b="0" i="0" dirty="0">
                <a:effectLst/>
              </a:rPr>
              <a:t> nás</a:t>
            </a:r>
            <a:endParaRPr lang="en-US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C9B2B2-E893-2F6D-D4CF-309E8ED632E1}"/>
              </a:ext>
            </a:extLst>
          </p:cNvPr>
          <p:cNvSpPr txBox="1"/>
          <p:nvPr/>
        </p:nvSpPr>
        <p:spPr>
          <a:xfrm>
            <a:off x="572493" y="2071316"/>
            <a:ext cx="8167246" cy="2443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Prášková lakovna působící v Letovicích již déle než 25 let.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Speci</a:t>
            </a:r>
            <a:r>
              <a:rPr lang="cs-CZ" sz="2000" dirty="0" err="1"/>
              <a:t>alizujeme</a:t>
            </a:r>
            <a:r>
              <a:rPr lang="cs-CZ" sz="2000" dirty="0"/>
              <a:t> se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povrchovou</a:t>
            </a:r>
            <a:r>
              <a:rPr lang="en-US" sz="2000" dirty="0"/>
              <a:t> </a:t>
            </a:r>
            <a:r>
              <a:rPr lang="en-US" sz="2000" dirty="0" err="1"/>
              <a:t>úpravu</a:t>
            </a:r>
            <a:r>
              <a:rPr lang="en-US" sz="2000" dirty="0"/>
              <a:t> </a:t>
            </a:r>
            <a:r>
              <a:rPr lang="en-US" sz="2000" dirty="0" err="1"/>
              <a:t>kovů</a:t>
            </a:r>
            <a:r>
              <a:rPr lang="en-US" sz="2000" dirty="0"/>
              <a:t> </a:t>
            </a:r>
            <a:r>
              <a:rPr lang="en-US" sz="2000" dirty="0" err="1"/>
              <a:t>práškovým</a:t>
            </a:r>
            <a:r>
              <a:rPr lang="en-US" sz="2000" dirty="0"/>
              <a:t> </a:t>
            </a:r>
            <a:r>
              <a:rPr lang="en-US" sz="2000" dirty="0" err="1"/>
              <a:t>lakováním</a:t>
            </a:r>
            <a:r>
              <a:rPr lang="en-US" sz="2000" dirty="0"/>
              <a:t>, 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/>
              <a:t>     </a:t>
            </a:r>
            <a:r>
              <a:rPr lang="en-US" sz="2000" dirty="0" err="1"/>
              <a:t>orientovan</a:t>
            </a:r>
            <a:r>
              <a:rPr lang="cs-CZ" sz="2000" dirty="0"/>
              <a:t>ou</a:t>
            </a:r>
            <a:r>
              <a:rPr lang="en-US" sz="2000" dirty="0"/>
              <a:t> </a:t>
            </a:r>
            <a:r>
              <a:rPr lang="en-US" sz="2000" dirty="0" err="1"/>
              <a:t>především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zákazníky</a:t>
            </a:r>
            <a:r>
              <a:rPr lang="en-US" sz="2000" dirty="0"/>
              <a:t> v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průmyslu</a:t>
            </a:r>
            <a:r>
              <a:rPr lang="en-US" sz="2000" dirty="0"/>
              <a:t> a </a:t>
            </a:r>
            <a:r>
              <a:rPr lang="en-US" sz="2000" dirty="0" err="1"/>
              <a:t>stavebnictví</a:t>
            </a:r>
            <a:r>
              <a:rPr lang="en-US" sz="2000" dirty="0"/>
              <a:t>.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Svoje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služby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poskytujeme</a:t>
            </a:r>
            <a:r>
              <a:rPr lang="en-US" sz="2000" b="0" i="0" dirty="0">
                <a:effectLst/>
              </a:rPr>
              <a:t> jak </a:t>
            </a:r>
            <a:r>
              <a:rPr lang="en-US" sz="2000" b="0" i="0" dirty="0" err="1">
                <a:effectLst/>
              </a:rPr>
              <a:t>firmám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tak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soukromým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osobám</a:t>
            </a:r>
            <a:r>
              <a:rPr lang="en-US" sz="2000" b="0" i="0" dirty="0">
                <a:effectLst/>
              </a:rPr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4ED80-5094-0FB9-8AD8-955265CC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343" y="3548432"/>
            <a:ext cx="3028950" cy="26765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FA8912B-92BA-AE29-ED87-D6D83910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21D88-D44E-B711-2FCD-87A638C8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E43ED7-0DC0-4F01-2106-A039C70F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</a:rPr>
              <a:t> </a:t>
            </a:r>
            <a:r>
              <a:rPr lang="cs-CZ" sz="5400" b="0" i="0" dirty="0">
                <a:solidFill>
                  <a:srgbClr val="292C3D"/>
                </a:solidFill>
                <a:effectLst/>
              </a:rPr>
              <a:t>Oblasti působení</a:t>
            </a:r>
            <a:endParaRPr lang="cs-CZ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1AC011-5A7B-4CAC-55D0-43181E0F59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14" y="2566977"/>
            <a:ext cx="8616704" cy="2014648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3BA5AC8B-1DCE-13C2-AA30-17BAB6258F8F}"/>
              </a:ext>
            </a:extLst>
          </p:cNvPr>
          <p:cNvSpPr txBox="1">
            <a:spLocks/>
          </p:cNvSpPr>
          <p:nvPr/>
        </p:nvSpPr>
        <p:spPr>
          <a:xfrm>
            <a:off x="1093700" y="5191846"/>
            <a:ext cx="10619764" cy="105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cs-CZ" sz="1700" dirty="0">
                <a:latin typeface="Aptos (Základní text)"/>
              </a:rPr>
              <a:t>Naši zákazníci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cs-CZ" sz="1700" dirty="0">
                <a:latin typeface="Aptos (Základní text)"/>
              </a:rPr>
              <a:t>Siemens, </a:t>
            </a:r>
            <a:r>
              <a:rPr lang="cs-CZ" sz="1700" dirty="0" err="1">
                <a:latin typeface="Aptos (Základní text)"/>
              </a:rPr>
              <a:t>Somati</a:t>
            </a:r>
            <a:r>
              <a:rPr lang="cs-CZ" sz="1700" dirty="0">
                <a:latin typeface="Aptos (Základní text)"/>
              </a:rPr>
              <a:t>, </a:t>
            </a:r>
            <a:r>
              <a:rPr lang="cs-CZ" sz="1700" dirty="0" err="1">
                <a:latin typeface="Aptos (Základní text)"/>
              </a:rPr>
              <a:t>Proventia</a:t>
            </a:r>
            <a:r>
              <a:rPr lang="cs-CZ" sz="1700" dirty="0">
                <a:latin typeface="Aptos (Základní text)"/>
              </a:rPr>
              <a:t>, Letovické strojírny, </a:t>
            </a:r>
            <a:r>
              <a:rPr lang="cs-CZ" sz="1700" dirty="0" err="1">
                <a:latin typeface="Aptos (Základní text)"/>
              </a:rPr>
              <a:t>Festra</a:t>
            </a:r>
            <a:r>
              <a:rPr lang="cs-CZ" sz="1700" dirty="0">
                <a:latin typeface="Aptos (Základní text)"/>
              </a:rPr>
              <a:t>, </a:t>
            </a:r>
            <a:r>
              <a:rPr lang="cs-CZ" sz="1700" dirty="0" err="1">
                <a:latin typeface="Aptos (Základní text)"/>
              </a:rPr>
              <a:t>Letokov</a:t>
            </a:r>
            <a:r>
              <a:rPr lang="cs-CZ" sz="1700" dirty="0">
                <a:latin typeface="Aptos (Základní text)"/>
              </a:rPr>
              <a:t>, Art reklama, </a:t>
            </a:r>
            <a:r>
              <a:rPr lang="cs-CZ" sz="1700" dirty="0" err="1">
                <a:latin typeface="Aptos (Základní text)"/>
              </a:rPr>
              <a:t>Koweb</a:t>
            </a:r>
            <a:r>
              <a:rPr lang="cs-CZ" sz="1700" dirty="0">
                <a:latin typeface="Aptos (Základní text)"/>
              </a:rPr>
              <a:t>, Zetor, </a:t>
            </a:r>
            <a:r>
              <a:rPr lang="cs-CZ" sz="1700" dirty="0" err="1">
                <a:latin typeface="Aptos (Základní text)"/>
              </a:rPr>
              <a:t>Isan</a:t>
            </a:r>
            <a:r>
              <a:rPr lang="cs-CZ" sz="1700" dirty="0">
                <a:latin typeface="Aptos (Základní text)"/>
              </a:rPr>
              <a:t> radiátory, </a:t>
            </a:r>
            <a:r>
              <a:rPr lang="cs-CZ" sz="1700" dirty="0" err="1">
                <a:latin typeface="Aptos (Základní text)"/>
              </a:rPr>
              <a:t>Synco</a:t>
            </a:r>
            <a:endParaRPr lang="cs-CZ" sz="1700" dirty="0">
              <a:latin typeface="Aptos (Základní text)"/>
            </a:endParaRPr>
          </a:p>
          <a:p>
            <a:pPr marL="0" indent="0">
              <a:spcAft>
                <a:spcPts val="1500"/>
              </a:spcAft>
              <a:buFont typeface="Arial" panose="020B0604020202020204" pitchFamily="34" charset="0"/>
              <a:buNone/>
            </a:pPr>
            <a:endParaRPr lang="cs-CZ" sz="1700" dirty="0">
              <a:latin typeface="Aptos (Základní text)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5E6917-C483-AB92-7386-1A86BE74F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ED64DC-C9C7-C048-AD3E-DB0093C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Lakovací linka Galatek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0CB83-C4BB-5EBD-3124-25F761A6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Aft>
                <a:spcPts val="1500"/>
              </a:spcAft>
            </a:pPr>
            <a:r>
              <a:rPr lang="cs-CZ" sz="1700" b="0" i="0" dirty="0">
                <a:effectLst/>
              </a:rPr>
              <a:t>Průběžná lakovací linka pro práškové lakování, vhodná pro lakování velkých </a:t>
            </a:r>
            <a:r>
              <a:rPr lang="cs-CZ" sz="1700" b="0" i="0" dirty="0" err="1">
                <a:effectLst/>
              </a:rPr>
              <a:t>serií</a:t>
            </a:r>
            <a:r>
              <a:rPr lang="cs-CZ" sz="1700" b="0" i="0" dirty="0">
                <a:effectLst/>
              </a:rPr>
              <a:t> zboží, průjezdný profil 2 x 1 m. Max. délka lakovaného dílce cca 9 m.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cs-CZ" sz="1700" b="0" i="0" dirty="0">
                <a:effectLst/>
              </a:rPr>
              <a:t>Linka se skládá z následujících technologických celků: lakovací kabina </a:t>
            </a:r>
            <a:r>
              <a:rPr lang="cs-CZ" sz="1700" b="0" i="0" dirty="0" err="1">
                <a:effectLst/>
              </a:rPr>
              <a:t>Nordson</a:t>
            </a:r>
            <a:r>
              <a:rPr lang="cs-CZ" sz="1700" b="0" i="0" dirty="0">
                <a:effectLst/>
              </a:rPr>
              <a:t>, vybavená automatickými lakovacími pistolemi Gema (2x3 pistole), cyklonovým odlučovačem s možností recyklace barvy a ruční lakovací pistolí </a:t>
            </a:r>
            <a:r>
              <a:rPr lang="cs-CZ" sz="1700" b="0" i="0" dirty="0" err="1">
                <a:effectLst/>
              </a:rPr>
              <a:t>Nordson</a:t>
            </a:r>
            <a:r>
              <a:rPr lang="cs-CZ" sz="1700" b="0" i="0" dirty="0">
                <a:effectLst/>
              </a:rPr>
              <a:t> </a:t>
            </a:r>
            <a:r>
              <a:rPr lang="cs-CZ" sz="1700" b="0" i="0" dirty="0" err="1">
                <a:effectLst/>
              </a:rPr>
              <a:t>Encore</a:t>
            </a:r>
            <a:r>
              <a:rPr lang="cs-CZ" sz="1700" b="0" i="0" dirty="0">
                <a:effectLst/>
              </a:rPr>
              <a:t>, vypalovací pecí Galatek, vyhřívanou plynovým hořákem o výkonu 180kW, technologie ohřevu se vzduchovým výměníkem pro snížení objemu nečistot v prostředí, délka pece 25 m, max. teplota 230 </a:t>
            </a:r>
            <a:r>
              <a:rPr lang="cs-CZ" sz="1700" b="0" i="0" dirty="0" err="1">
                <a:effectLst/>
              </a:rPr>
              <a:t>st.C</a:t>
            </a:r>
            <a:r>
              <a:rPr lang="cs-CZ" sz="1700" b="0" i="0" dirty="0">
                <a:effectLst/>
              </a:rPr>
              <a:t>, podvěsný dopravník o profilu 40x40mm, nosnost 15kg/závěs, 50 kg/m.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cs-CZ" sz="1700" b="0" i="0" dirty="0">
                <a:effectLst/>
              </a:rPr>
              <a:t>Nastavitelná rychlost dopravníku 0,3 – 1,1 m/min.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1B34EB-57EC-4F88-F2FD-6B974887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29" r="1996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680C0F2-50DA-054D-7063-2076DCEF5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88133-F5A0-949A-EA19-B02C9397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55F513-8F39-CC45-B931-BC086267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Lakovací linka </a:t>
            </a:r>
            <a:r>
              <a:rPr lang="cs-CZ" sz="5400" b="0" i="0" dirty="0" err="1">
                <a:effectLst/>
                <a:latin typeface="Aptos Display (Nadpisy)"/>
              </a:rPr>
              <a:t>Elajo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91122-5B59-FB10-AE79-0162F7BF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669555" cy="4119172"/>
          </a:xfrm>
        </p:spPr>
        <p:txBody>
          <a:bodyPr anchor="t">
            <a:norm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Průběžná lakovací linka pro práškové lakování, vhodná pro lakování rozměrných a těžkých dílců, celkový průjezdný profil 2 x 1 m. Max. délka lakovaného dílce cca 12 m. V případě nutnosti lze operativně rozšířit průjezd na profil na 2.400 x 1.100 mm při max. délce 5 m. 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Složení linky: lakovací kabina Gema</a:t>
            </a:r>
            <a:r>
              <a:rPr lang="cs-CZ" sz="1700" dirty="0">
                <a:latin typeface="Aptos (Základní text)"/>
              </a:rPr>
              <a:t> </a:t>
            </a:r>
            <a:r>
              <a:rPr lang="cs-CZ" sz="1700" b="0" i="0" dirty="0">
                <a:effectLst/>
                <a:latin typeface="Aptos (Základní text)"/>
              </a:rPr>
              <a:t>a ruční lakovací pistole </a:t>
            </a:r>
            <a:r>
              <a:rPr lang="cs-CZ" sz="1700" b="0" i="0" dirty="0" err="1">
                <a:effectLst/>
                <a:latin typeface="Aptos (Základní text)"/>
              </a:rPr>
              <a:t>Nordson</a:t>
            </a:r>
            <a:r>
              <a:rPr lang="cs-CZ" sz="1700" b="0" i="0" dirty="0">
                <a:effectLst/>
                <a:latin typeface="Aptos (Základní text)"/>
              </a:rPr>
              <a:t> </a:t>
            </a:r>
            <a:r>
              <a:rPr lang="cs-CZ" sz="1700" b="0" i="0" dirty="0" err="1">
                <a:effectLst/>
                <a:latin typeface="Aptos (Základní text)"/>
              </a:rPr>
              <a:t>Encore</a:t>
            </a:r>
            <a:r>
              <a:rPr lang="cs-CZ" sz="1700" b="0" i="0" dirty="0">
                <a:effectLst/>
                <a:latin typeface="Aptos (Základní text)"/>
              </a:rPr>
              <a:t>. </a:t>
            </a:r>
            <a:r>
              <a:rPr lang="cs-CZ" sz="1700" dirty="0">
                <a:latin typeface="Aptos (Základní text)"/>
              </a:rPr>
              <a:t>Je </a:t>
            </a:r>
            <a:r>
              <a:rPr lang="cs-CZ" sz="1700" b="0" i="0" dirty="0">
                <a:effectLst/>
                <a:latin typeface="Aptos (Základní text)"/>
              </a:rPr>
              <a:t>vhodná především pro rozměrné a členité dílce. Vypalovací pec , vyhřívaná plynovým hořákem o výkonu 350 kW. délka pece 20m. Max. teplota 250 st. C umožňuje lakovat i dílce ze silnostěnné nebo plné oceli. Podvěsný dopravník o profilu 75x75mm, nosnost 60kg/závěs, 250 kg/m.</a:t>
            </a:r>
          </a:p>
          <a:p>
            <a:pPr>
              <a:spcBef>
                <a:spcPts val="1500"/>
              </a:spcBef>
            </a:pPr>
            <a:r>
              <a:rPr lang="cs-CZ" sz="1700" b="0" i="0" dirty="0">
                <a:effectLst/>
                <a:latin typeface="Aptos (Základní text)"/>
              </a:rPr>
              <a:t>Nastavitelná rychlost dopravníku 0,3 – 1,9 m/min. Max. hmotnost dílu cca 1200kg.</a:t>
            </a:r>
          </a:p>
        </p:txBody>
      </p:sp>
      <p:pic>
        <p:nvPicPr>
          <p:cNvPr id="5" name="Obrázek 4" descr="Obsah obrázku ocel, jeřáb, fabrika, průmysl&#10;&#10;Popis byl vytvořen automaticky">
            <a:extLst>
              <a:ext uri="{FF2B5EF4-FFF2-40B4-BE49-F238E27FC236}">
                <a16:creationId xmlns:a16="http://schemas.microsoft.com/office/drawing/2014/main" id="{F36732F9-51DB-68B7-96DF-B575BEDB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77" r="23543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3F1FEAB-F8F4-40D7-C7FC-29BB2A78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16E39-74F1-7487-EF93-296BE7FF7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0996A-BC40-E33E-B54E-7E138713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</a:t>
            </a:r>
            <a:r>
              <a:rPr lang="cs-CZ" sz="5400" b="0" i="0" dirty="0">
                <a:solidFill>
                  <a:srgbClr val="292C3D"/>
                </a:solidFill>
                <a:effectLst/>
                <a:latin typeface="Aptos Display (Nadpisy)"/>
              </a:rPr>
              <a:t>Pracoviště ručního lakování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F06B7-6576-C5A7-E4E9-C8848157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4045227" cy="4119172"/>
          </a:xfrm>
        </p:spPr>
        <p:txBody>
          <a:bodyPr anchor="t">
            <a:normAutofit/>
          </a:bodyPr>
          <a:lstStyle/>
          <a:p>
            <a:pPr algn="l">
              <a:spcAft>
                <a:spcPts val="1500"/>
              </a:spcAft>
            </a:pPr>
            <a:r>
              <a:rPr lang="cs-CZ" sz="1700" b="0" i="0" dirty="0">
                <a:solidFill>
                  <a:srgbClr val="031048"/>
                </a:solidFill>
                <a:effectLst/>
                <a:latin typeface="Aptos (Základní text)"/>
              </a:rPr>
              <a:t>Pracoviště ručního lakování je vhodné pro kusové zakázky nebo dílce, jež vzhledem k rozměrům nejsou vhodné pro linky Galatek a </a:t>
            </a:r>
            <a:r>
              <a:rPr lang="cs-CZ" sz="1700" b="0" i="0" dirty="0" err="1">
                <a:solidFill>
                  <a:srgbClr val="031048"/>
                </a:solidFill>
                <a:effectLst/>
                <a:latin typeface="Aptos (Základní text)"/>
              </a:rPr>
              <a:t>Elajo</a:t>
            </a:r>
            <a:r>
              <a:rPr lang="cs-CZ" sz="1700" b="0" i="0" dirty="0">
                <a:solidFill>
                  <a:srgbClr val="031048"/>
                </a:solidFill>
                <a:effectLst/>
                <a:latin typeface="Aptos (Základní text)"/>
              </a:rPr>
              <a:t>.</a:t>
            </a:r>
          </a:p>
          <a:p>
            <a:pPr algn="l">
              <a:spcBef>
                <a:spcPts val="1500"/>
              </a:spcBef>
            </a:pPr>
            <a:r>
              <a:rPr lang="cs-CZ" sz="1700" b="0" i="0" dirty="0">
                <a:solidFill>
                  <a:srgbClr val="031048"/>
                </a:solidFill>
                <a:effectLst/>
                <a:latin typeface="Aptos (Základní text)"/>
              </a:rPr>
              <a:t>Sestava:  mobilní lakovací stěna s odsáváním, ruční lakovací pistole </a:t>
            </a:r>
            <a:r>
              <a:rPr lang="cs-CZ" sz="1700" b="0" i="0" dirty="0" err="1">
                <a:solidFill>
                  <a:srgbClr val="031048"/>
                </a:solidFill>
                <a:effectLst/>
                <a:latin typeface="Aptos (Základní text)"/>
              </a:rPr>
              <a:t>Nordson</a:t>
            </a:r>
            <a:r>
              <a:rPr lang="cs-CZ" sz="1700" b="0" i="0" dirty="0">
                <a:solidFill>
                  <a:srgbClr val="031048"/>
                </a:solidFill>
                <a:effectLst/>
                <a:latin typeface="Aptos (Základní text)"/>
              </a:rPr>
              <a:t> </a:t>
            </a:r>
            <a:r>
              <a:rPr lang="cs-CZ" sz="1700" b="0" i="0" dirty="0" err="1">
                <a:solidFill>
                  <a:srgbClr val="031048"/>
                </a:solidFill>
                <a:effectLst/>
                <a:latin typeface="Aptos (Základní text)"/>
              </a:rPr>
              <a:t>Encore</a:t>
            </a:r>
            <a:r>
              <a:rPr lang="cs-CZ" sz="1700" b="0" i="0" dirty="0">
                <a:solidFill>
                  <a:srgbClr val="031048"/>
                </a:solidFill>
                <a:effectLst/>
                <a:latin typeface="Aptos (Základní text)"/>
              </a:rPr>
              <a:t>,  komorová vypalovací pec, vyhřívaná plynovým hořákem s hořákem </a:t>
            </a:r>
            <a:r>
              <a:rPr lang="cs-CZ" sz="1700" b="0" i="0" dirty="0" err="1">
                <a:solidFill>
                  <a:srgbClr val="031048"/>
                </a:solidFill>
                <a:effectLst/>
                <a:latin typeface="Aptos (Základní text)"/>
              </a:rPr>
              <a:t>Weishaupt</a:t>
            </a:r>
            <a:r>
              <a:rPr lang="cs-CZ" sz="1700" b="0" i="0" dirty="0">
                <a:solidFill>
                  <a:srgbClr val="031048"/>
                </a:solidFill>
                <a:effectLst/>
                <a:latin typeface="Aptos (Základní text)"/>
              </a:rPr>
              <a:t> o výkonu 117 kW. Vnitřní rozměr cca 3.000 x 2200 x 2500 mm.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BC34BC-8950-D136-FA6D-0566F0DF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987" y="4264844"/>
            <a:ext cx="3524250" cy="2447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184E2D-EB1F-6C3B-F720-07CD966BA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68" y="1911493"/>
            <a:ext cx="3505200" cy="25050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4797C5E-434B-DBA0-7B19-C19E2F91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9EE6E-5AB1-C575-F212-E6AE05D5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725D10-3B0B-5637-1580-18BCDAC7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 Průběžný tryskač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2E2AC-127D-55EA-6ECB-EE2FDE68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5435115" cy="4119172"/>
          </a:xfrm>
        </p:spPr>
        <p:txBody>
          <a:bodyPr anchor="t">
            <a:normAutofit/>
          </a:bodyPr>
          <a:lstStyle/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Zařízení britského výrobce tryskací techniky SES </a:t>
            </a:r>
            <a:r>
              <a:rPr lang="cs-CZ" sz="1700" b="0" i="0" dirty="0" err="1">
                <a:effectLst/>
                <a:latin typeface="Aptos (Základní text)"/>
              </a:rPr>
              <a:t>Shotblast</a:t>
            </a:r>
            <a:r>
              <a:rPr lang="cs-CZ" sz="1700" b="0" i="0" dirty="0">
                <a:effectLst/>
                <a:latin typeface="Aptos (Základní text)"/>
              </a:rPr>
              <a:t>, vybavené 4 metacími koly.</a:t>
            </a:r>
          </a:p>
          <a:p>
            <a:pPr>
              <a:spcAft>
                <a:spcPts val="1500"/>
              </a:spcAft>
            </a:pPr>
            <a:endParaRPr lang="cs-CZ" sz="1700" b="0" i="0" dirty="0">
              <a:effectLst/>
              <a:latin typeface="Aptos (Základní text)"/>
            </a:endParaRP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K tryskání používáme certifikovaný ocelový granulát Erwin </a:t>
            </a:r>
            <a:r>
              <a:rPr lang="cs-CZ" sz="1700" b="0" i="0" dirty="0" err="1">
                <a:effectLst/>
                <a:latin typeface="Aptos (Základní text)"/>
              </a:rPr>
              <a:t>Amasteel</a:t>
            </a:r>
            <a:r>
              <a:rPr lang="cs-CZ" sz="1700" b="0" i="0" dirty="0">
                <a:effectLst/>
                <a:latin typeface="Aptos (Základní text)"/>
              </a:rPr>
              <a:t> S170. Max. rozměr tryskaného dílce: 970 mm x 700 mm x 9000 mm.</a:t>
            </a:r>
          </a:p>
          <a:p>
            <a:pPr>
              <a:spcAft>
                <a:spcPts val="1500"/>
              </a:spcAft>
            </a:pPr>
            <a:endParaRPr lang="cs-CZ" sz="1700" b="0" i="0" dirty="0">
              <a:effectLst/>
              <a:latin typeface="Aptos (Základní text)"/>
            </a:endParaRP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Vhodné pro tryskání velkých objemů profilových ocelových materiálů, svařenců apod.</a:t>
            </a:r>
          </a:p>
        </p:txBody>
      </p:sp>
      <p:pic>
        <p:nvPicPr>
          <p:cNvPr id="5" name="Obrázek 4" descr="Obsah obrázku inženýrství, průmysl, fabrika, ocel&#10;&#10;Popis byl vytvořen automaticky">
            <a:extLst>
              <a:ext uri="{FF2B5EF4-FFF2-40B4-BE49-F238E27FC236}">
                <a16:creationId xmlns:a16="http://schemas.microsoft.com/office/drawing/2014/main" id="{08143104-9F97-E61B-9251-A70DE015A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1" r="26066"/>
          <a:stretch/>
        </p:blipFill>
        <p:spPr>
          <a:xfrm>
            <a:off x="6861842" y="2071316"/>
            <a:ext cx="3941064" cy="40965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0054A1-749B-46E1-13ED-E76A283E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61C48-FA22-4E8F-73C6-B7688DACC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1025ED-A213-B0B8-8D71-EF04D273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 Ruční tryskací komora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60852-9A38-BF7F-246A-68AB87A0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Tryskač a filtrace</a:t>
            </a: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Tryskací komora</a:t>
            </a: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Zařízení slouží pro ruční tryskání dílců.</a:t>
            </a: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K tryskání běžně používáme certifikovanou ocelovou drť Ervin </a:t>
            </a:r>
            <a:r>
              <a:rPr lang="cs-CZ" sz="1700" b="0" i="0" dirty="0" err="1">
                <a:effectLst/>
                <a:latin typeface="Aptos (Základní text)"/>
              </a:rPr>
              <a:t>Amasteel</a:t>
            </a:r>
            <a:r>
              <a:rPr lang="cs-CZ" sz="1700" b="0" i="0" dirty="0">
                <a:effectLst/>
                <a:latin typeface="Aptos (Základní text)"/>
              </a:rPr>
              <a:t> HG40/50. Abrazivum je možné v případě potřeby vyměnit za jinou frakci. Díky použití ostrohranného abraziva je zařízení vhodné i pro mechanické odlakování.</a:t>
            </a: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Rozměry tryskací komory 5.000 x 2.500 x 2.500 mm.</a:t>
            </a: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Možno tryskat dílce až do celkové délky 8m.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DD6411-2C9F-E982-FEE7-750AAFCA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08" r="11206" b="2"/>
          <a:stretch/>
        </p:blipFill>
        <p:spPr>
          <a:xfrm>
            <a:off x="7286045" y="2093976"/>
            <a:ext cx="4330677" cy="40965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6043196-60A0-FDC3-DE4B-5CF7B7B23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F5E39-0E83-4B47-3164-89E6E598C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C700A9-527B-A6EA-C5A2-5A1E8EBB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Aptos Display (Nadpisy)"/>
              </a:rPr>
              <a:t>  Komorový tryskač </a:t>
            </a:r>
            <a:r>
              <a:rPr lang="cs-CZ" sz="5400" b="0" i="0" dirty="0" err="1">
                <a:effectLst/>
                <a:latin typeface="Aptos Display (Nadpisy)"/>
              </a:rPr>
              <a:t>Wheelebrator</a:t>
            </a:r>
            <a:endParaRPr lang="cs-CZ" sz="5400" dirty="0">
              <a:latin typeface="Aptos Display (Nadpisy)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0D4DB-8A67-DDE0-69F4-DEFC7363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3578883" cy="4119172"/>
          </a:xfrm>
        </p:spPr>
        <p:txBody>
          <a:bodyPr anchor="t">
            <a:normAutofit/>
          </a:bodyPr>
          <a:lstStyle/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Závěsný komorový tryskač s metacími koly 3x 7,5kW, max. díly 2,2x1,6m, 800kg. </a:t>
            </a:r>
          </a:p>
          <a:p>
            <a:pPr>
              <a:spcAft>
                <a:spcPts val="1500"/>
              </a:spcAft>
            </a:pPr>
            <a:r>
              <a:rPr lang="cs-CZ" sz="1700" b="0" i="0" dirty="0">
                <a:effectLst/>
                <a:latin typeface="Aptos (Základní text)"/>
              </a:rPr>
              <a:t>V provozu od 2023.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38326E-CB12-A25D-16FF-63DABDB7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65" y="2164230"/>
            <a:ext cx="5434695" cy="37336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6F5F4CC-FA4A-54FE-47BA-851E96B20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273" y="125653"/>
            <a:ext cx="3316185" cy="8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5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595</Words>
  <Application>Microsoft Office PowerPoint</Application>
  <PresentationFormat>Širokoúhlá obrazovka</PresentationFormat>
  <Paragraphs>45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Aptos (Základní text)</vt:lpstr>
      <vt:lpstr>Aptos Display</vt:lpstr>
      <vt:lpstr>Aptos Display (Nadpisy)</vt:lpstr>
      <vt:lpstr>Arial</vt:lpstr>
      <vt:lpstr>Motiv Office</vt:lpstr>
      <vt:lpstr> Průmyslová prášková lakovna</vt:lpstr>
      <vt:lpstr> O nás</vt:lpstr>
      <vt:lpstr> Oblasti působení</vt:lpstr>
      <vt:lpstr> Lakovací linka Galatek</vt:lpstr>
      <vt:lpstr> Lakovací linka Elajo</vt:lpstr>
      <vt:lpstr> Pracoviště ručního lakování</vt:lpstr>
      <vt:lpstr>  Průběžný tryskač</vt:lpstr>
      <vt:lpstr>  Ruční tryskací komora</vt:lpstr>
      <vt:lpstr>  Komorový tryskač Wheelebrator</vt:lpstr>
      <vt:lpstr>  Strojní a tlakové odmaštění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Michaela Kolínková</dc:creator>
  <cp:lastModifiedBy>Miloš Měcháček</cp:lastModifiedBy>
  <cp:revision>8</cp:revision>
  <dcterms:created xsi:type="dcterms:W3CDTF">2025-01-13T10:40:15Z</dcterms:created>
  <dcterms:modified xsi:type="dcterms:W3CDTF">2025-01-14T07:25:33Z</dcterms:modified>
</cp:coreProperties>
</file>